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276" r:id="rId3"/>
    <p:sldId id="277" r:id="rId4"/>
    <p:sldId id="278" r:id="rId5"/>
    <p:sldId id="287" r:id="rId6"/>
    <p:sldId id="311" r:id="rId7"/>
    <p:sldId id="313" r:id="rId8"/>
    <p:sldId id="280" r:id="rId9"/>
    <p:sldId id="281" r:id="rId10"/>
    <p:sldId id="314" r:id="rId11"/>
    <p:sldId id="288" r:id="rId12"/>
    <p:sldId id="289" r:id="rId13"/>
    <p:sldId id="308" r:id="rId14"/>
    <p:sldId id="282" r:id="rId15"/>
    <p:sldId id="283" r:id="rId16"/>
    <p:sldId id="284" r:id="rId17"/>
    <p:sldId id="303" r:id="rId18"/>
    <p:sldId id="316" r:id="rId19"/>
    <p:sldId id="293" r:id="rId20"/>
    <p:sldId id="285" r:id="rId21"/>
    <p:sldId id="302" r:id="rId22"/>
    <p:sldId id="274" r:id="rId23"/>
    <p:sldId id="275" r:id="rId24"/>
    <p:sldId id="315" r:id="rId25"/>
    <p:sldId id="292" r:id="rId26"/>
    <p:sldId id="317" r:id="rId27"/>
    <p:sldId id="272" r:id="rId28"/>
    <p:sldId id="273" r:id="rId29"/>
    <p:sldId id="319" r:id="rId30"/>
    <p:sldId id="261" r:id="rId31"/>
    <p:sldId id="290" r:id="rId32"/>
    <p:sldId id="318" r:id="rId33"/>
    <p:sldId id="256" r:id="rId34"/>
    <p:sldId id="271" r:id="rId35"/>
    <p:sldId id="257" r:id="rId36"/>
    <p:sldId id="269" r:id="rId37"/>
    <p:sldId id="301" r:id="rId38"/>
    <p:sldId id="296" r:id="rId39"/>
    <p:sldId id="266" r:id="rId40"/>
    <p:sldId id="291" r:id="rId41"/>
    <p:sldId id="268" r:id="rId42"/>
    <p:sldId id="297" r:id="rId43"/>
    <p:sldId id="264" r:id="rId44"/>
    <p:sldId id="265" r:id="rId45"/>
    <p:sldId id="298" r:id="rId46"/>
    <p:sldId id="263" r:id="rId47"/>
    <p:sldId id="299" r:id="rId48"/>
    <p:sldId id="262" r:id="rId49"/>
    <p:sldId id="270" r:id="rId50"/>
    <p:sldId id="300" r:id="rId51"/>
    <p:sldId id="294" r:id="rId52"/>
    <p:sldId id="295" r:id="rId53"/>
    <p:sldId id="305" r:id="rId54"/>
    <p:sldId id="304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5" autoAdjust="0"/>
    <p:restoredTop sz="98034" autoAdjust="0"/>
  </p:normalViewPr>
  <p:slideViewPr>
    <p:cSldViewPr snapToGrid="0" snapToObjects="1">
      <p:cViewPr varScale="1">
        <p:scale>
          <a:sx n="204" d="100"/>
          <a:sy n="204" d="100"/>
        </p:scale>
        <p:origin x="-264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github.com/rasbt/python-machine-learning-book-2nd-editio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rasbt/python-machine-learning-book-2nd-editi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s://blog.paperspace.com/intro-to-optimization-in-deep-learning-gradient-desc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s://github.com/rasbt/python-machine-learning-book-2nd-edition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s://github.com/rasbt/python-machine-learning-book-2nd-editio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s://github.com/rasbt/python-machine-learning-book-2nd-edition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github.com/rasbt/python-machine-learning-book-2nd-edi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4" Type="http://schemas.openxmlformats.org/officeDocument/2006/relationships/image" Target="../media/image29.gif"/><Relationship Id="rId5" Type="http://schemas.openxmlformats.org/officeDocument/2006/relationships/image" Target="../media/image30.gif"/><Relationship Id="rId6" Type="http://schemas.openxmlformats.org/officeDocument/2006/relationships/image" Target="../media/image31.gif"/><Relationship Id="rId7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4" Type="http://schemas.openxmlformats.org/officeDocument/2006/relationships/image" Target="../media/image32.gif"/><Relationship Id="rId5" Type="http://schemas.openxmlformats.org/officeDocument/2006/relationships/image" Target="../media/image33.gif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4" Type="http://schemas.openxmlformats.org/officeDocument/2006/relationships/image" Target="../media/image38.gif"/><Relationship Id="rId5" Type="http://schemas.openxmlformats.org/officeDocument/2006/relationships/image" Target="../media/image39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hyperlink" Target="https://github.com/rasbt/python-machine-learning-book-2nd-edition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gif"/><Relationship Id="rId5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gif"/><Relationship Id="rId3" Type="http://schemas.openxmlformats.org/officeDocument/2006/relationships/image" Target="../media/image56.gif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gif"/><Relationship Id="rId12" Type="http://schemas.openxmlformats.org/officeDocument/2006/relationships/image" Target="../media/image78.gif"/><Relationship Id="rId13" Type="http://schemas.openxmlformats.org/officeDocument/2006/relationships/image" Target="../media/image7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gif"/><Relationship Id="rId3" Type="http://schemas.openxmlformats.org/officeDocument/2006/relationships/image" Target="../media/image69.gif"/><Relationship Id="rId4" Type="http://schemas.openxmlformats.org/officeDocument/2006/relationships/image" Target="../media/image70.gif"/><Relationship Id="rId5" Type="http://schemas.openxmlformats.org/officeDocument/2006/relationships/image" Target="../media/image71.gif"/><Relationship Id="rId6" Type="http://schemas.openxmlformats.org/officeDocument/2006/relationships/image" Target="../media/image72.gif"/><Relationship Id="rId7" Type="http://schemas.openxmlformats.org/officeDocument/2006/relationships/image" Target="../media/image73.gif"/><Relationship Id="rId8" Type="http://schemas.openxmlformats.org/officeDocument/2006/relationships/image" Target="../media/image74.gif"/><Relationship Id="rId9" Type="http://schemas.openxmlformats.org/officeDocument/2006/relationships/image" Target="../media/image75.gif"/><Relationship Id="rId10" Type="http://schemas.openxmlformats.org/officeDocument/2006/relationships/image" Target="../media/image76.gif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.gif"/><Relationship Id="rId12" Type="http://schemas.openxmlformats.org/officeDocument/2006/relationships/image" Target="../media/image9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gif"/><Relationship Id="rId3" Type="http://schemas.openxmlformats.org/officeDocument/2006/relationships/image" Target="../media/image81.gif"/><Relationship Id="rId4" Type="http://schemas.openxmlformats.org/officeDocument/2006/relationships/image" Target="../media/image82.gif"/><Relationship Id="rId5" Type="http://schemas.openxmlformats.org/officeDocument/2006/relationships/image" Target="../media/image83.gif"/><Relationship Id="rId6" Type="http://schemas.openxmlformats.org/officeDocument/2006/relationships/image" Target="../media/image84.gif"/><Relationship Id="rId7" Type="http://schemas.openxmlformats.org/officeDocument/2006/relationships/image" Target="../media/image85.gif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4" Type="http://schemas.openxmlformats.org/officeDocument/2006/relationships/image" Target="../media/image93.gif"/><Relationship Id="rId5" Type="http://schemas.openxmlformats.org/officeDocument/2006/relationships/image" Target="../media/image94.gif"/><Relationship Id="rId6" Type="http://schemas.openxmlformats.org/officeDocument/2006/relationships/image" Target="../media/image95.gif"/><Relationship Id="rId7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4" Type="http://schemas.openxmlformats.org/officeDocument/2006/relationships/image" Target="../media/image98.gif"/><Relationship Id="rId5" Type="http://schemas.openxmlformats.org/officeDocument/2006/relationships/image" Target="../media/image99.gif"/><Relationship Id="rId6" Type="http://schemas.openxmlformats.org/officeDocument/2006/relationships/image" Target="../media/image100.gif"/><Relationship Id="rId7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4" Type="http://schemas.openxmlformats.org/officeDocument/2006/relationships/image" Target="../media/image98.gif"/><Relationship Id="rId5" Type="http://schemas.openxmlformats.org/officeDocument/2006/relationships/image" Target="../media/image104.gif"/><Relationship Id="rId6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ter-lab/ml-bio-workshop/tree/master/guide" TargetMode="External"/><Relationship Id="rId4" Type="http://schemas.openxmlformats.org/officeDocument/2006/relationships/hyperlink" Target="https://github.com/gitter-lab/ml-bio-workshop/issues" TargetMode="External"/><Relationship Id="rId5" Type="http://schemas.openxmlformats.org/officeDocument/2006/relationships/hyperlink" Target="https://github.com/gitter-lab/ml-bio-workshop/blob/master/illustration.ipynb" TargetMode="External"/><Relationship Id="rId6" Type="http://schemas.openxmlformats.org/officeDocument/2006/relationships/hyperlink" Target="http://scikit-learn.org/stable/tutorial/index.html" TargetMode="External"/><Relationship Id="rId7" Type="http://schemas.openxmlformats.org/officeDocument/2006/relationships/hyperlink" Target="https://github.com/rasbt/python-machine-learning-book-2nd-edition" TargetMode="External"/><Relationship Id="rId8" Type="http://schemas.openxmlformats.org/officeDocument/2006/relationships/hyperlink" Target="https://github.com/jakevdp/sklearn_tutorial" TargetMode="External"/><Relationship Id="rId9" Type="http://schemas.openxmlformats.org/officeDocument/2006/relationships/hyperlink" Target="https://datacarpentry.org/less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s://github.com/rasbt/python-machine-learning-book-2nd-edi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</a:t>
            </a:r>
            <a:r>
              <a:rPr lang="en-US" dirty="0" smtClean="0"/>
              <a:t>biology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/>
              <a:t>workshop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 smtClean="0"/>
              <a:t>Fangzhou </a:t>
            </a:r>
            <a:r>
              <a:rPr lang="en-US" dirty="0" smtClean="0"/>
              <a:t>Mu</a:t>
            </a:r>
          </a:p>
          <a:p>
            <a:r>
              <a:rPr lang="en-US" dirty="0" smtClean="0"/>
              <a:t>Chris </a:t>
            </a:r>
            <a:r>
              <a:rPr lang="en-US" dirty="0" err="1" smtClean="0"/>
              <a:t>Magnano</a:t>
            </a:r>
            <a:endParaRPr lang="en-US" dirty="0" smtClean="0"/>
          </a:p>
          <a:p>
            <a:r>
              <a:rPr lang="en-US" dirty="0" smtClean="0"/>
              <a:t>Anthony </a:t>
            </a:r>
            <a:r>
              <a:rPr lang="en-US" dirty="0" err="1" smtClean="0"/>
              <a:t>Gitter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Open the telomere ALT dataset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telomere.csv</a:t>
            </a:r>
            <a:r>
              <a:rPr lang="en-US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What do the rows represent? </a:t>
            </a:r>
            <a:br>
              <a:rPr lang="en-US" sz="2800" dirty="0" smtClean="0"/>
            </a:br>
            <a:r>
              <a:rPr lang="en-US" sz="2800" dirty="0" smtClean="0"/>
              <a:t>What are the features?</a:t>
            </a:r>
            <a:br>
              <a:rPr lang="en-US" sz="2800" dirty="0" smtClean="0"/>
            </a:br>
            <a:r>
              <a:rPr lang="en-US" sz="2800" dirty="0" smtClean="0"/>
              <a:t>How many classes are there?</a:t>
            </a:r>
            <a:endParaRPr lang="en-US" sz="28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Supervised 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Unsupervised learning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Regression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Classification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Clustering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Dimensionality reduction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6"/>
              </a:rPr>
              <a:t>https</a:t>
            </a:r>
            <a:r>
              <a:rPr lang="en-US" sz="800" dirty="0">
                <a:latin typeface="Arial"/>
                <a:cs typeface="Arial"/>
                <a:hlinkClick r:id="rId6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6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8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Models: </a:t>
            </a:r>
            <a:r>
              <a:rPr lang="en-US" sz="1800" dirty="0" smtClean="0">
                <a:latin typeface="Arial"/>
                <a:cs typeface="Arial"/>
              </a:rPr>
              <a:t>Training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9261" y="1513828"/>
            <a:ext cx="3469827" cy="414501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49261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Get hands dirty!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Load telomere ALT datasets in ML4BIO software</a:t>
            </a:r>
            <a:br>
              <a:rPr lang="en-US" sz="2800" dirty="0" smtClean="0"/>
            </a:br>
            <a:r>
              <a:rPr lang="en-US" sz="2800" dirty="0" smtClean="0"/>
              <a:t>Train some classifiers</a:t>
            </a:r>
            <a:br>
              <a:rPr lang="en-US" sz="2800" dirty="0" smtClean="0"/>
            </a:br>
            <a:r>
              <a:rPr lang="en-US" sz="2800" dirty="0" smtClean="0"/>
              <a:t>Predict labels for new data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 smtClean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</a:t>
            </a:r>
            <a:r>
              <a:rPr lang="en-US" sz="1200" i="1" dirty="0" smtClean="0">
                <a:latin typeface="Arial"/>
                <a:cs typeface="Arial"/>
              </a:rPr>
              <a:t>effect, features in different scales)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  <a:endParaRPr lang="en-US" sz="12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Feature </a:t>
            </a:r>
            <a:r>
              <a:rPr lang="en-US" sz="2200" dirty="0" smtClean="0">
                <a:latin typeface="Arial"/>
                <a:cs typeface="Arial"/>
              </a:rPr>
              <a:t>engineering</a:t>
            </a:r>
          </a:p>
          <a:p>
            <a:r>
              <a:rPr lang="en-US" sz="2200" dirty="0" smtClean="0">
                <a:latin typeface="Arial"/>
                <a:cs typeface="Arial"/>
              </a:rPr>
              <a:t>Feature selection</a:t>
            </a:r>
            <a:endParaRPr lang="en-US" sz="2200" dirty="0" smtClean="0">
              <a:latin typeface="Arial"/>
              <a:cs typeface="Arial"/>
            </a:endParaRP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42990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</a:t>
            </a:r>
            <a:r>
              <a:rPr lang="en-US" sz="800" dirty="0" smtClean="0">
                <a:latin typeface="Arial"/>
                <a:cs typeface="Arial"/>
              </a:rPr>
              <a:t>2018  Available </a:t>
            </a:r>
            <a:r>
              <a:rPr lang="en-US" sz="800" dirty="0">
                <a:latin typeface="Arial"/>
                <a:cs typeface="Arial"/>
              </a:rPr>
              <a:t>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shape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/>
                <a:gridCol w="631716"/>
                <a:gridCol w="631716"/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One-hot encoding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Integer encoding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What are the preprocessing steps?</a:t>
            </a:r>
            <a:br>
              <a:rPr lang="en-US" sz="2000" dirty="0" smtClean="0"/>
            </a:br>
            <a:r>
              <a:rPr lang="en-US" sz="2000" dirty="0" smtClean="0"/>
              <a:t>What issue does each step address?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1730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Data preprocessing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Set </a:t>
            </a:r>
            <a:r>
              <a:rPr lang="en-US" sz="1600" dirty="0" err="1" smtClean="0">
                <a:latin typeface="Arial"/>
                <a:cs typeface="Arial"/>
              </a:rPr>
              <a:t>hyperparameters</a:t>
            </a:r>
            <a:r>
              <a:rPr lang="en-US" sz="1600" dirty="0" smtClean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Validation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 smtClean="0">
                <a:latin typeface="Arial"/>
                <a:cs typeface="Arial"/>
              </a:rPr>
              <a:t>Hyperparameter</a:t>
            </a:r>
            <a:r>
              <a:rPr lang="en-US" sz="1600" dirty="0" smtClean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After the workshop, you will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Learning algorithms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descent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Train/test </a:t>
            </a:r>
            <a:r>
              <a:rPr lang="en-US" sz="2400" i="1" dirty="0">
                <a:latin typeface="Arial"/>
                <a:cs typeface="Arial"/>
              </a:rPr>
              <a:t>s</a:t>
            </a:r>
            <a:r>
              <a:rPr lang="en-US" sz="2400" i="1" dirty="0" smtClean="0">
                <a:latin typeface="Arial"/>
                <a:cs typeface="Arial"/>
              </a:rPr>
              <a:t>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adapted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Hold-out 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K-fold cross-</a:t>
            </a:r>
            <a:r>
              <a:rPr lang="en-US" sz="1600" dirty="0" smtClean="0">
                <a:latin typeface="Arial"/>
                <a:cs typeface="Arial"/>
              </a:rPr>
              <a:t>validation</a:t>
            </a:r>
          </a:p>
          <a:p>
            <a:r>
              <a:rPr lang="en-US" sz="1200" i="1" dirty="0" smtClean="0">
                <a:latin typeface="Arial"/>
                <a:cs typeface="Arial"/>
              </a:rPr>
              <a:t>(</a:t>
            </a:r>
            <a:r>
              <a:rPr lang="en-US" sz="1200" b="1" i="1" dirty="0" smtClean="0">
                <a:latin typeface="Arial"/>
                <a:cs typeface="Arial"/>
              </a:rPr>
              <a:t>fold</a:t>
            </a:r>
            <a:r>
              <a:rPr lang="en-US" sz="1200" i="1" dirty="0" smtClean="0">
                <a:latin typeface="Arial"/>
                <a:cs typeface="Arial"/>
              </a:rPr>
              <a:t>: the number of subsets the training set is divided into)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K = 10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Data splitting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/>
              <a:t>Load </a:t>
            </a:r>
            <a:r>
              <a:rPr lang="en-US" sz="2400" i="1" dirty="0"/>
              <a:t>toy_data_1.</a:t>
            </a:r>
            <a:r>
              <a:rPr lang="en-US" sz="2400" i="1" dirty="0" smtClean="0"/>
              <a:t>csv</a:t>
            </a:r>
            <a:r>
              <a:rPr lang="en-US" sz="2400" dirty="0" smtClean="0"/>
              <a:t>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(a) Vary train/validation ratio in </a:t>
            </a:r>
            <a:r>
              <a:rPr lang="en-US" sz="2400" b="1" dirty="0" smtClean="0"/>
              <a:t>hold-out validation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2400" dirty="0" smtClean="0"/>
              <a:t>(b) Vary K in </a:t>
            </a:r>
            <a:r>
              <a:rPr lang="en-US" sz="2400" b="1" dirty="0" smtClean="0"/>
              <a:t>K-fold variation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Train a logistic regression classifier with default setting.</a:t>
            </a:r>
            <a:br>
              <a:rPr lang="en-US" sz="2400" dirty="0" smtClean="0"/>
            </a:br>
            <a:r>
              <a:rPr lang="en-US" sz="2400" dirty="0" smtClean="0"/>
              <a:t>When do you achieve best validation accuracy?</a:t>
            </a:r>
            <a:endParaRPr lang="en-US" sz="24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 smtClean="0">
                <a:latin typeface="Arial"/>
                <a:cs typeface="Arial"/>
              </a:rPr>
              <a:t>Underfitting</a:t>
            </a:r>
            <a:r>
              <a:rPr lang="en-US" sz="2400" i="1" dirty="0" smtClean="0">
                <a:latin typeface="Arial"/>
                <a:cs typeface="Arial"/>
              </a:rPr>
              <a:t> and </a:t>
            </a:r>
            <a:r>
              <a:rPr lang="en-US" sz="2400" i="1" dirty="0" err="1" smtClean="0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Overfitting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/>
              <a:t>Load </a:t>
            </a:r>
            <a:r>
              <a:rPr lang="en-US" sz="2000" i="1" dirty="0" smtClean="0"/>
              <a:t>toy_data_6.csv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Hold out </a:t>
            </a:r>
            <a:r>
              <a:rPr lang="en-US" sz="2000" b="1" dirty="0" smtClean="0"/>
              <a:t>20%</a:t>
            </a:r>
            <a:r>
              <a:rPr lang="en-US" sz="2000" dirty="0" smtClean="0"/>
              <a:t> data for validation.</a:t>
            </a:r>
            <a:br>
              <a:rPr lang="en-US" sz="2000" dirty="0" smtClean="0"/>
            </a:br>
            <a:r>
              <a:rPr lang="en-US" sz="2000" dirty="0" smtClean="0"/>
              <a:t>Train an SVM with the following settings: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800" dirty="0" smtClean="0"/>
              <a:t>(</a:t>
            </a:r>
            <a:r>
              <a:rPr lang="en-US" sz="1800" dirty="0"/>
              <a:t>a</a:t>
            </a:r>
            <a:r>
              <a:rPr lang="en-US" sz="1800" dirty="0" smtClean="0"/>
              <a:t>) RBF kernel,</a:t>
            </a:r>
            <a:br>
              <a:rPr lang="en-US" sz="1800" dirty="0" smtClean="0"/>
            </a:br>
            <a:r>
              <a:rPr lang="en-US" sz="1800" dirty="0" smtClean="0"/>
              <a:t>(b) RBF kernel,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2000" dirty="0" smtClean="0"/>
              <a:t>How well do training accuracy agree with validation accuracy? Why?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Hold out </a:t>
            </a:r>
            <a:r>
              <a:rPr lang="en-US" sz="2000" b="1" dirty="0" smtClean="0"/>
              <a:t>0%</a:t>
            </a:r>
            <a:r>
              <a:rPr lang="en-US" sz="2000" dirty="0" smtClean="0"/>
              <a:t> data for validation (i.e. no validation set).</a:t>
            </a:r>
            <a:br>
              <a:rPr lang="en-US" sz="2000" dirty="0" smtClean="0"/>
            </a:br>
            <a:r>
              <a:rPr lang="en-US" sz="2000" dirty="0" smtClean="0"/>
              <a:t>Train an SVM with setting (b) above.</a:t>
            </a:r>
            <a:br>
              <a:rPr lang="en-US" sz="2000" dirty="0" smtClean="0"/>
            </a:br>
            <a:r>
              <a:rPr lang="en-US" sz="2000" dirty="0"/>
              <a:t>How well do training accuracy agree with </a:t>
            </a:r>
            <a:r>
              <a:rPr lang="en-US" sz="2000" dirty="0" smtClean="0"/>
              <a:t>test </a:t>
            </a:r>
            <a:r>
              <a:rPr lang="en-US" sz="2000" dirty="0"/>
              <a:t>accuracy</a:t>
            </a:r>
            <a:r>
              <a:rPr lang="en-US" sz="2000" dirty="0" smtClean="0"/>
              <a:t>?</a:t>
            </a:r>
            <a:br>
              <a:rPr lang="en-US" sz="2000" dirty="0" smtClean="0"/>
            </a:br>
            <a:r>
              <a:rPr lang="en-US" sz="2000" dirty="0" smtClean="0"/>
              <a:t>Why is validation set important?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7"/>
              </a:rPr>
              <a:t>https</a:t>
            </a:r>
            <a:r>
              <a:rPr lang="en-US" sz="800" dirty="0">
                <a:latin typeface="Arial"/>
                <a:cs typeface="Arial"/>
                <a:hlinkClick r:id="rId7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7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Precision-recall curve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Receiver </a:t>
            </a:r>
            <a:r>
              <a:rPr lang="en-US" sz="1600" dirty="0">
                <a:latin typeface="Arial"/>
                <a:cs typeface="Arial"/>
              </a:rPr>
              <a:t>o</a:t>
            </a:r>
            <a:r>
              <a:rPr lang="en-US" sz="1600" dirty="0" smtClean="0">
                <a:latin typeface="Arial"/>
                <a:cs typeface="Arial"/>
              </a:rPr>
              <a:t>perating </a:t>
            </a:r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haracteristic (ROC) curve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metrics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TBD</a:t>
            </a:r>
            <a:endParaRPr lang="en-US" sz="28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Typical ML workflow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Networks, Random </a:t>
            </a:r>
            <a:r>
              <a:rPr lang="en-US" sz="1600" dirty="0">
                <a:latin typeface="Arial"/>
                <a:cs typeface="Arial"/>
              </a:rPr>
              <a:t>F</a:t>
            </a:r>
            <a:r>
              <a:rPr lang="en-US" sz="1600" dirty="0" smtClean="0">
                <a:latin typeface="Arial"/>
                <a:cs typeface="Arial"/>
              </a:rPr>
              <a:t>orests, Support </a:t>
            </a:r>
            <a:r>
              <a:rPr lang="en-US" sz="1600" dirty="0">
                <a:latin typeface="Arial"/>
                <a:cs typeface="Arial"/>
              </a:rPr>
              <a:t>V</a:t>
            </a:r>
            <a:r>
              <a:rPr lang="en-US" sz="1600" dirty="0" smtClean="0">
                <a:latin typeface="Arial"/>
                <a:cs typeface="Arial"/>
              </a:rPr>
              <a:t>ector </a:t>
            </a:r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achines, </a:t>
            </a:r>
            <a:r>
              <a:rPr lang="en-US" sz="1600" dirty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aïve </a:t>
            </a:r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ayes </a:t>
            </a:r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Plots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1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 smtClean="0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96716" y="121116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 setting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184" y="3982318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3 classes)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15229" y="1965497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50107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0969" y="509394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82331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666" y="392393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8681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601242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96770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81154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907213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91739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7640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384549" y="487782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567922" y="447724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811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885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52922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70353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81154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93944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7594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5313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759901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98345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75990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91035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387891" y="555067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23622" y="552539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384549" y="419501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6974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55772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0845" y="420790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96770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96770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404547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70353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404547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309754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759901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404547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0.86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602857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259417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626838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962326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25497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156119" y="495106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56119" y="5635256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0.19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Regression: </a:t>
            </a:r>
            <a:r>
              <a:rPr lang="en-US" sz="1800" dirty="0" smtClean="0">
                <a:latin typeface="Arial"/>
                <a:cs typeface="Arial"/>
              </a:rPr>
              <a:t>Representations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74" y="4613914"/>
            <a:ext cx="2286000" cy="724215"/>
          </a:xfrm>
          <a:prstGeom prst="rect">
            <a:avLst/>
          </a:prstGeom>
        </p:spPr>
      </p:pic>
      <p:pic>
        <p:nvPicPr>
          <p:cNvPr id="163" name="Picture 162" descr="logistic_regressio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72" y="5548369"/>
            <a:ext cx="1371600" cy="650048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16" y="1663683"/>
            <a:ext cx="2011680" cy="711926"/>
          </a:xfrm>
          <a:prstGeom prst="rect">
            <a:avLst/>
          </a:prstGeom>
        </p:spPr>
      </p:pic>
      <p:pic>
        <p:nvPicPr>
          <p:cNvPr id="165" name="Picture 164" descr="logistics_regression_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04" y="2576638"/>
            <a:ext cx="1280160" cy="541867"/>
          </a:xfrm>
          <a:prstGeom prst="rect">
            <a:avLst/>
          </a:prstGeom>
        </p:spPr>
      </p:pic>
      <p:sp>
        <p:nvSpPr>
          <p:cNvPr id="166" name="Rectangle 165"/>
          <p:cNvSpPr/>
          <p:nvPr/>
        </p:nvSpPr>
        <p:spPr>
          <a:xfrm>
            <a:off x="6185219" y="1069922"/>
            <a:ext cx="2501581" cy="223484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6188687" y="3846138"/>
            <a:ext cx="2501581" cy="24605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7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7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1" grpId="0"/>
      <p:bldP spid="112" grpId="0" animBg="1"/>
      <p:bldP spid="113" grpId="0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66" grpId="0" animBg="1"/>
      <p:bldP spid="1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Linear </a:t>
            </a:r>
            <a:r>
              <a:rPr lang="en-US" dirty="0" err="1" smtClean="0"/>
              <a:t>separability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Can logistic regression perfectly fit a non-linearly separable dataset? Why?</a:t>
            </a:r>
            <a:endParaRPr lang="en-US" sz="28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699728" y="296657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0.73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0.09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0.62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564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597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564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564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0.24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4 classes)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Network: </a:t>
            </a:r>
            <a:r>
              <a:rPr lang="en-US" sz="1800" dirty="0" smtClean="0">
                <a:latin typeface="Arial"/>
                <a:cs typeface="Arial"/>
              </a:rPr>
              <a:t>Activation Functions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</a:t>
            </a:r>
            <a:r>
              <a:rPr lang="en-US" sz="2400" dirty="0" smtClean="0">
                <a:latin typeface="Arial"/>
                <a:cs typeface="Arial"/>
              </a:rPr>
              <a:t>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inary problem: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Cross-entropy loss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L2 regularization 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ulticlass problem: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113570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113570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L2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393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L1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4"/>
              </a:rPr>
              <a:t>https</a:t>
            </a:r>
            <a:r>
              <a:rPr lang="en-US" sz="800" dirty="0">
                <a:latin typeface="Arial"/>
                <a:cs typeface="Arial"/>
                <a:hlinkClick r:id="rId4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52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6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Practice training logistic regression and neural network models in the ML4Bio software</a:t>
            </a:r>
          </a:p>
          <a:p>
            <a:pPr marL="0" indent="0">
              <a:buNone/>
            </a:pP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How </a:t>
            </a:r>
            <a:r>
              <a:rPr lang="en-US" sz="2000" dirty="0" smtClean="0">
                <a:latin typeface="Arial"/>
                <a:cs typeface="Arial"/>
              </a:rPr>
              <a:t>does regularization strength affect learning?</a:t>
            </a:r>
          </a:p>
          <a:p>
            <a:r>
              <a:rPr lang="en-US" sz="2000" dirty="0" smtClean="0">
                <a:latin typeface="Arial"/>
                <a:cs typeface="Arial"/>
              </a:rPr>
              <a:t>Do different solvers produce the same decision boundary? Why? </a:t>
            </a:r>
            <a:r>
              <a:rPr lang="en-US" sz="2000" i="1" dirty="0" smtClean="0">
                <a:latin typeface="Arial"/>
                <a:cs typeface="Arial"/>
              </a:rPr>
              <a:t>(Hint: local optima)</a:t>
            </a:r>
          </a:p>
          <a:p>
            <a:r>
              <a:rPr lang="en-US" sz="2000" dirty="0" smtClean="0">
                <a:latin typeface="Arial"/>
                <a:cs typeface="Arial"/>
              </a:rPr>
              <a:t>Is it always better to use more hidden units in a neural network?</a:t>
            </a:r>
          </a:p>
          <a:p>
            <a:r>
              <a:rPr lang="en-US" sz="2000" dirty="0" smtClean="0">
                <a:latin typeface="Arial"/>
                <a:cs typeface="Arial"/>
              </a:rPr>
              <a:t>What is the effect of learning rate in neural network learning?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14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Exercises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Age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BMI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no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Yes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Leaf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Internal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NOT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it can still be intimidating when it shows up.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Too much math and coding involved, not appropriate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 smtClean="0">
                <a:latin typeface="Arial"/>
                <a:cs typeface="Arial"/>
              </a:rPr>
              <a:t>the most: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training data </a:t>
            </a:r>
            <a:r>
              <a:rPr lang="en-US" sz="1600" i="1" dirty="0" smtClean="0">
                <a:latin typeface="Times New Roman"/>
                <a:cs typeface="Times New Roman"/>
              </a:rPr>
              <a:t>      </a:t>
            </a:r>
            <a:r>
              <a:rPr lang="en-US" sz="1600" dirty="0" smtClean="0">
                <a:latin typeface="Arial"/>
                <a:cs typeface="Arial"/>
              </a:rPr>
              <a:t> of size   </a:t>
            </a:r>
            <a:r>
              <a:rPr lang="en-US" sz="1600" i="1" dirty="0" smtClean="0">
                <a:latin typeface="Times New Roman"/>
                <a:cs typeface="Times New Roman"/>
              </a:rPr>
              <a:t>    </a:t>
            </a:r>
            <a:r>
              <a:rPr lang="en-US" sz="1600" dirty="0" smtClean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dirty="0" smtClean="0">
                <a:latin typeface="Times New Roman"/>
                <a:cs typeface="Times New Roman"/>
              </a:rPr>
              <a:t>   </a:t>
            </a:r>
            <a:r>
              <a:rPr lang="en-US" sz="1600" dirty="0" smtClean="0">
                <a:latin typeface="Arial"/>
                <a:cs typeface="Arial"/>
              </a:rPr>
              <a:t>,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For feature    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where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uncertainty: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Entropy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Feature set </a:t>
            </a:r>
          </a:p>
          <a:p>
            <a:r>
              <a:rPr lang="en-US" sz="1600" dirty="0" smtClean="0">
                <a:latin typeface="Arial"/>
                <a:cs typeface="Arial"/>
              </a:rPr>
              <a:t>Classes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Training data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</a:t>
            </a:r>
            <a:r>
              <a:rPr lang="en-US" sz="1200" dirty="0" smtClean="0">
                <a:latin typeface="Arial"/>
                <a:cs typeface="Arial"/>
              </a:rPr>
              <a:t>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T-1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 smtClean="0">
                <a:latin typeface="Times New Roman"/>
                <a:cs typeface="Times New Roman"/>
              </a:rPr>
              <a:t>D </a:t>
            </a:r>
            <a:r>
              <a:rPr lang="en-US" sz="1200" dirty="0" smtClean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(Bootstrap)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Times New Roman"/>
                <a:cs typeface="Times New Roman"/>
              </a:rPr>
              <a:t>T</a:t>
            </a:r>
            <a:r>
              <a:rPr lang="en-US" sz="1200" dirty="0" smtClean="0">
                <a:latin typeface="Arial"/>
                <a:cs typeface="Arial"/>
              </a:rPr>
              <a:t> trees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Feature Set </a:t>
            </a:r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 smtClean="0">
                <a:latin typeface="Arial"/>
                <a:cs typeface="Arial"/>
              </a:rPr>
              <a:t> without replacement at each node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Inference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Given a new sample </a:t>
            </a:r>
            <a:r>
              <a:rPr lang="en-US" sz="1200" b="1" dirty="0" smtClean="0">
                <a:latin typeface="Times New Roman"/>
                <a:cs typeface="Times New Roman"/>
              </a:rPr>
              <a:t>x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8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decision tree and random forest models </a:t>
            </a:r>
            <a:r>
              <a:rPr lang="en-US" sz="2000" i="1" dirty="0">
                <a:latin typeface="Arial"/>
                <a:cs typeface="Arial"/>
              </a:rPr>
              <a:t>in the ML4Bio software</a:t>
            </a:r>
          </a:p>
          <a:p>
            <a:pPr marL="0" indent="0">
              <a:buNone/>
            </a:pP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What does the decision boundary produced by decision trees (DT) look like? Why? How about random forests (RF)?</a:t>
            </a:r>
          </a:p>
          <a:p>
            <a:r>
              <a:rPr lang="en-US" sz="2000" dirty="0" smtClean="0">
                <a:latin typeface="Arial"/>
                <a:cs typeface="Arial"/>
              </a:rPr>
              <a:t>Which algorithm performs better in general? DT or RF? Why?</a:t>
            </a:r>
          </a:p>
          <a:p>
            <a:r>
              <a:rPr lang="en-US" sz="2000" dirty="0" smtClean="0">
                <a:latin typeface="Arial"/>
                <a:cs typeface="Arial"/>
              </a:rPr>
              <a:t>If we let a DT to grow freely without any regularization, how would the data at each leaf node look like?</a:t>
            </a:r>
          </a:p>
          <a:p>
            <a:r>
              <a:rPr lang="en-US" sz="2000" dirty="0" smtClean="0">
                <a:latin typeface="Arial"/>
                <a:cs typeface="Arial"/>
              </a:rPr>
              <a:t>What other strategies can be applied to DT/RF learning to encourage generalization? </a:t>
            </a:r>
            <a:r>
              <a:rPr lang="en-US" sz="2000" i="1" dirty="0" smtClean="0">
                <a:latin typeface="Arial"/>
                <a:cs typeface="Arial"/>
              </a:rPr>
              <a:t>(Hint: reduction in uncertainty)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426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 SVM: </a:t>
            </a:r>
            <a:r>
              <a:rPr lang="en-US" sz="1800" dirty="0" smtClean="0">
                <a:latin typeface="Arial"/>
                <a:cs typeface="Arial"/>
              </a:rPr>
              <a:t>Representation, Learning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</a:t>
            </a:r>
            <a:r>
              <a:rPr lang="en-US" sz="1600" i="1" dirty="0" smtClean="0">
                <a:latin typeface="Arial"/>
                <a:cs typeface="Arial"/>
              </a:rPr>
              <a:t>ubject to</a:t>
            </a:r>
            <a:endParaRPr lang="en-US" sz="1600" i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Objective function: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a new point     ,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margin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support vector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slack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Slack penalty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Margin size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Kernel SVM: </a:t>
            </a:r>
            <a:r>
              <a:rPr lang="en-US" sz="1800" dirty="0" smtClean="0">
                <a:latin typeface="Arial"/>
                <a:cs typeface="Arial"/>
              </a:rPr>
              <a:t>Representation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linear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RBF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polynomial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sigmoid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9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SVM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can a kernel SVM learn nonlinear decision boundary?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margin size change in response to change in penalty strength of a linear SVM?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accuracy on training and validation data change as you vary the coefficient of RBF kernel?</a:t>
            </a:r>
          </a:p>
          <a:p>
            <a:r>
              <a:rPr lang="en-US" sz="2000" dirty="0" smtClean="0">
                <a:latin typeface="Arial"/>
                <a:cs typeface="Arial"/>
              </a:rPr>
              <a:t>Do you think kernel SVM is always better than linear SVM in practice? Why? </a:t>
            </a:r>
            <a:r>
              <a:rPr lang="en-US" sz="2000" i="1" dirty="0" smtClean="0">
                <a:latin typeface="Arial"/>
                <a:cs typeface="Arial"/>
              </a:rPr>
              <a:t>(Hint: generalization)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401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0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1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point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3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2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Find </a:t>
            </a:r>
            <a:r>
              <a:rPr lang="en-US" sz="1600" i="1" dirty="0" smtClean="0">
                <a:latin typeface="Arial"/>
                <a:cs typeface="Arial"/>
              </a:rPr>
              <a:t>K</a:t>
            </a:r>
            <a:r>
              <a:rPr lang="en-US" sz="1600" dirty="0" smtClean="0">
                <a:latin typeface="Arial"/>
                <a:cs typeface="Arial"/>
              </a:rPr>
              <a:t> training points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closest to the new point    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distance: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37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KNN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 K increases, the decision boundary becomes smoother. Why?</a:t>
            </a:r>
          </a:p>
          <a:p>
            <a:r>
              <a:rPr lang="en-US" sz="2000" dirty="0" smtClean="0">
                <a:latin typeface="Arial"/>
                <a:cs typeface="Arial"/>
              </a:rPr>
              <a:t>Why is KNN not appropriate for data with a mixture of discrete and continuous data? </a:t>
            </a:r>
            <a:r>
              <a:rPr lang="en-US" sz="2000" i="1" dirty="0" smtClean="0">
                <a:latin typeface="Arial"/>
                <a:cs typeface="Arial"/>
              </a:rPr>
              <a:t>(Hint: distance)</a:t>
            </a:r>
          </a:p>
          <a:p>
            <a:r>
              <a:rPr lang="en-US" sz="2000" dirty="0" smtClean="0">
                <a:latin typeface="Arial"/>
                <a:cs typeface="Arial"/>
              </a:rPr>
              <a:t>Does KNN work well in high-dimensional space? Why?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79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Class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Features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(independence)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Recall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 smtClean="0">
                <a:latin typeface="Arial"/>
                <a:cs typeface="Arial"/>
              </a:rPr>
              <a:t>J</a:t>
            </a:r>
            <a:r>
              <a:rPr lang="it-IT" sz="1000" b="1" i="1" dirty="0" smtClean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</a:t>
            </a:r>
            <a:r>
              <a:rPr lang="it-IT" sz="1000" dirty="0" smtClean="0">
                <a:latin typeface="Arial"/>
                <a:cs typeface="Arial"/>
              </a:rPr>
              <a:t>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 smtClean="0">
                <a:latin typeface="Arial"/>
                <a:cs typeface="Arial"/>
              </a:rPr>
              <a:t>Pharm</a:t>
            </a:r>
            <a:r>
              <a:rPr lang="pt-BR" sz="1000" b="1" i="1" dirty="0" smtClean="0">
                <a:latin typeface="Arial"/>
                <a:cs typeface="Arial"/>
              </a:rPr>
              <a:t> </a:t>
            </a:r>
            <a:r>
              <a:rPr lang="pt-BR" sz="1000" b="1" i="1" dirty="0">
                <a:latin typeface="Arial"/>
                <a:cs typeface="Arial"/>
              </a:rPr>
              <a:t>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Naïve Bayes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For 2D continuous data with binary labels, the decision boundary produced by a NB classifier is a circle. Why? </a:t>
            </a:r>
            <a:r>
              <a:rPr lang="en-US" sz="2000" i="1" dirty="0" smtClean="0">
                <a:latin typeface="Arial"/>
                <a:cs typeface="Arial"/>
              </a:rPr>
              <a:t>(Hint: distribution, independence) 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class priors affect classification?</a:t>
            </a:r>
          </a:p>
          <a:p>
            <a:r>
              <a:rPr lang="en-US" sz="2000" dirty="0" smtClean="0">
                <a:latin typeface="Arial"/>
                <a:cs typeface="Arial"/>
              </a:rPr>
              <a:t>Can NB handle data with a mixture of discrete and continuous data? Why?</a:t>
            </a:r>
          </a:p>
          <a:p>
            <a:r>
              <a:rPr lang="en-US" sz="2000" dirty="0" smtClean="0">
                <a:latin typeface="Arial"/>
                <a:cs typeface="Arial"/>
              </a:rPr>
              <a:t>How would you encode categorical features in NB?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06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263896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260242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Visit the accompanying </a:t>
            </a:r>
            <a:r>
              <a:rPr lang="en-US" sz="2000" dirty="0" smtClean="0">
                <a:latin typeface="Arial"/>
                <a:cs typeface="Arial"/>
                <a:hlinkClick r:id="rId3"/>
              </a:rPr>
              <a:t>guides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Ask questions on </a:t>
            </a:r>
            <a:r>
              <a:rPr lang="en-US" sz="2000" dirty="0" smtClean="0">
                <a:latin typeface="Arial"/>
                <a:cs typeface="Arial"/>
                <a:hlinkClick r:id="rId4"/>
              </a:rPr>
              <a:t>GitHub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Experiment with the </a:t>
            </a:r>
            <a:r>
              <a:rPr lang="en-US" sz="2000" dirty="0" smtClean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 smtClean="0">
                <a:latin typeface="Arial"/>
                <a:cs typeface="Arial"/>
                <a:hlinkClick r:id="rId6"/>
              </a:rPr>
              <a:t>Scikit</a:t>
            </a:r>
            <a:r>
              <a:rPr lang="en-US" sz="2000" dirty="0" smtClean="0">
                <a:latin typeface="Arial"/>
                <a:cs typeface="Arial"/>
                <a:hlinkClick r:id="rId6"/>
              </a:rPr>
              <a:t>-learn tutorials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  <a:hlinkClick r:id="rId7"/>
              </a:rPr>
              <a:t>Python </a:t>
            </a:r>
            <a:r>
              <a:rPr lang="en-US" sz="2000" dirty="0">
                <a:latin typeface="Arial"/>
                <a:cs typeface="Arial"/>
                <a:hlinkClick r:id="rId7"/>
              </a:rPr>
              <a:t>Machine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Learning </a:t>
            </a:r>
            <a:r>
              <a:rPr lang="en-US" sz="2000" dirty="0">
                <a:latin typeface="Arial"/>
                <a:cs typeface="Arial"/>
                <a:hlinkClick r:id="rId7"/>
              </a:rPr>
              <a:t>book code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examples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 smtClean="0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 smtClean="0">
                <a:latin typeface="Arial"/>
                <a:cs typeface="Arial"/>
                <a:hlinkClick r:id="rId8"/>
              </a:rPr>
              <a:t> tutorial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Prepare your data with </a:t>
            </a:r>
            <a:r>
              <a:rPr lang="en-US" sz="2000" dirty="0" smtClean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smtClean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ML consultants: Chris Magnano</a:t>
            </a:r>
            <a:r>
              <a:rPr lang="en-US" sz="2000" dirty="0">
                <a:latin typeface="Arial"/>
                <a:cs typeface="Arial"/>
              </a:rPr>
              <a:t>, Ross </a:t>
            </a:r>
            <a:r>
              <a:rPr lang="en-US" sz="2000" dirty="0" smtClean="0">
                <a:latin typeface="Arial"/>
                <a:cs typeface="Arial"/>
              </a:rPr>
              <a:t>Kleiman, </a:t>
            </a:r>
            <a:r>
              <a:rPr lang="en-US" sz="2000" dirty="0" err="1" smtClean="0">
                <a:latin typeface="Arial"/>
                <a:cs typeface="Arial"/>
              </a:rPr>
              <a:t>Zijie</a:t>
            </a:r>
            <a:r>
              <a:rPr lang="en-US" sz="2000" dirty="0" smtClean="0">
                <a:latin typeface="Arial"/>
                <a:cs typeface="Arial"/>
              </a:rPr>
              <a:t> (Jay) Wang</a:t>
            </a:r>
          </a:p>
          <a:p>
            <a:r>
              <a:rPr lang="en-US" sz="2000" dirty="0" smtClean="0">
                <a:latin typeface="Arial"/>
                <a:cs typeface="Arial"/>
              </a:rPr>
              <a:t>Debora </a:t>
            </a:r>
            <a:r>
              <a:rPr lang="en-US" sz="2000" dirty="0" err="1" smtClean="0">
                <a:latin typeface="Arial"/>
                <a:cs typeface="Arial"/>
              </a:rPr>
              <a:t>Treu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Megan McClean</a:t>
            </a:r>
          </a:p>
          <a:p>
            <a:r>
              <a:rPr lang="en-US" sz="2000" dirty="0" smtClean="0">
                <a:latin typeface="Arial"/>
                <a:cs typeface="Arial"/>
              </a:rPr>
              <a:t>Python Machine Learning book authors</a:t>
            </a:r>
            <a:r>
              <a:rPr lang="fi-FI" sz="2000" dirty="0" smtClean="0">
                <a:latin typeface="Arial"/>
                <a:cs typeface="Arial"/>
              </a:rPr>
              <a:t> </a:t>
            </a:r>
            <a:r>
              <a:rPr lang="fi-FI" sz="2000" dirty="0">
                <a:latin typeface="Arial"/>
                <a:cs typeface="Arial"/>
              </a:rPr>
              <a:t>Sebastian Raschka </a:t>
            </a:r>
            <a:r>
              <a:rPr lang="fi-FI" sz="2000" dirty="0" smtClean="0">
                <a:latin typeface="Arial"/>
                <a:cs typeface="Arial"/>
              </a:rPr>
              <a:t>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</a:t>
            </a:r>
            <a:r>
              <a:rPr lang="fi-FI" sz="2000" dirty="0" smtClean="0">
                <a:latin typeface="Arial"/>
                <a:cs typeface="Arial"/>
              </a:rPr>
              <a:t>1553206</a:t>
            </a:r>
          </a:p>
          <a:p>
            <a:r>
              <a:rPr lang="fi-FI" sz="2000" dirty="0" smtClean="0">
                <a:latin typeface="Arial"/>
                <a:cs typeface="Arial"/>
              </a:rPr>
              <a:t>Workshop participants</a:t>
            </a: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 smtClean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 smtClean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Features</a:t>
            </a:r>
            <a:r>
              <a:rPr lang="en-US" sz="1400" b="1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			     </a:t>
            </a:r>
            <a:r>
              <a:rPr lang="en-US" sz="1200" b="1" dirty="0" smtClean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Classifier</a:t>
            </a:r>
            <a:r>
              <a:rPr lang="en-US" sz="1400" b="1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A random forest classifier with ~10,000 trees</a:t>
            </a:r>
            <a:endParaRPr lang="en-US" sz="1200" dirty="0" smtClean="0"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Brainstorming!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What data do you generate in the lab? </a:t>
            </a:r>
            <a:br>
              <a:rPr lang="en-US" sz="2800" dirty="0" smtClean="0"/>
            </a:br>
            <a:r>
              <a:rPr lang="en-US" sz="2800" dirty="0" smtClean="0"/>
              <a:t>What do you want to learn from your data?</a:t>
            </a:r>
            <a:br>
              <a:rPr lang="en-US" sz="2800" dirty="0" smtClean="0"/>
            </a:br>
            <a:r>
              <a:rPr lang="en-US" sz="2800" dirty="0" smtClean="0"/>
              <a:t>Why it matters?</a:t>
            </a:r>
            <a:endParaRPr lang="en-US" sz="28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 typical .</a:t>
            </a:r>
            <a:r>
              <a:rPr lang="en-US" sz="1600" dirty="0" err="1" smtClean="0">
                <a:latin typeface="Arial"/>
                <a:cs typeface="Arial"/>
              </a:rPr>
              <a:t>csv</a:t>
            </a:r>
            <a:r>
              <a:rPr lang="en-US" sz="1600" dirty="0" smtClean="0">
                <a:latin typeface="Arial"/>
                <a:cs typeface="Arial"/>
              </a:rPr>
              <a:t> file: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13764</TotalTime>
  <Words>2161</Words>
  <Application>Microsoft Macintosh PowerPoint</Application>
  <PresentationFormat>On-screen Show (4:3)</PresentationFormat>
  <Paragraphs>513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data do you generate in the lab?  What do you want to learn from your data? Why it matters?</vt:lpstr>
      <vt:lpstr>PowerPoint Presentation</vt:lpstr>
      <vt:lpstr>PowerPoint Presentation</vt:lpstr>
      <vt:lpstr>Open the telomere ALT dataset (telomere.csv)  What do the rows represent?  What are the features? How many classes are there?</vt:lpstr>
      <vt:lpstr>PowerPoint Presentation</vt:lpstr>
      <vt:lpstr>PowerPoint Presentation</vt:lpstr>
      <vt:lpstr>Get hands dirty!  Load telomere ALT datasets in ML4BIO software Train some classifiers Predict labels for new data 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Training</vt:lpstr>
      <vt:lpstr>PowerPoint Presentation</vt:lpstr>
      <vt:lpstr>Validation</vt:lpstr>
      <vt:lpstr>Validation</vt:lpstr>
      <vt:lpstr>Data splitting  Load toy_data_1.csv.  (a) Vary train/validation ratio in hold-out validation. (b) Vary K in K-fold variation.  Train a logistic regression classifier with default setting. When do you achieve best validation accuracy?</vt:lpstr>
      <vt:lpstr>Underfitting and Overfitting</vt:lpstr>
      <vt:lpstr>Overfitting  Load toy_data_6.csv.  Hold out 20% data for validation. Train an SVM with the following settings:  (a) RBF kernel, (b) RBF kernel,  How well do training accuracy agree with validation accuracy? Why?  Hold out 0% data for validation (i.e. no validation set). Train an SVM with setting (b) above. How well do training accuracy agree with test accuracy? Why is validation set important?</vt:lpstr>
      <vt:lpstr>Performance Metrics</vt:lpstr>
      <vt:lpstr>Plots</vt:lpstr>
      <vt:lpstr>Performance metrics  TBD</vt:lpstr>
      <vt:lpstr>Logistic Regression: Representations and Inference</vt:lpstr>
      <vt:lpstr>Linearly Separable vs. Not Linearly Separable</vt:lpstr>
      <vt:lpstr>Linear separability  Can logistic regression perfectly fit a non-linearly separable dataset? Why?</vt:lpstr>
      <vt:lpstr>PowerPoint Presentation</vt:lpstr>
      <vt:lpstr>PowerPoint Presentation</vt:lpstr>
      <vt:lpstr>Logistic Regression &amp; Neural Network: Activation Functions</vt:lpstr>
      <vt:lpstr>Logistic Regression &amp; Neural Network: Learning</vt:lpstr>
      <vt:lpstr>Regularization</vt:lpstr>
      <vt:lpstr>Practice</vt:lpstr>
      <vt:lpstr>Decision Tree: Representation and Inference</vt:lpstr>
      <vt:lpstr>Decision Tree: Learning</vt:lpstr>
      <vt:lpstr>Random Forest: Representation, Learning and Inference</vt:lpstr>
      <vt:lpstr>Practice</vt:lpstr>
      <vt:lpstr>Linear SVM: Representation, Learning and Inference</vt:lpstr>
      <vt:lpstr>PowerPoint Presentation</vt:lpstr>
      <vt:lpstr>Practice</vt:lpstr>
      <vt:lpstr>K-Nearest Neighbors: Representation, Learning and Inference</vt:lpstr>
      <vt:lpstr>Practice</vt:lpstr>
      <vt:lpstr>Naïve Bayes: Representation and Inference</vt:lpstr>
      <vt:lpstr>Naïve Bayes: Learning</vt:lpstr>
      <vt:lpstr>Practice</vt:lpstr>
      <vt:lpstr>PowerPoint Presentation</vt:lpstr>
      <vt:lpstr>PowerPoint Presentation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Fangzhou Mu</cp:lastModifiedBy>
  <cp:revision>219</cp:revision>
  <dcterms:created xsi:type="dcterms:W3CDTF">2018-08-06T21:32:06Z</dcterms:created>
  <dcterms:modified xsi:type="dcterms:W3CDTF">2018-11-29T05:54:52Z</dcterms:modified>
</cp:coreProperties>
</file>